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1146" r:id="rId2"/>
    <p:sldId id="1149" r:id="rId3"/>
    <p:sldId id="1150" r:id="rId4"/>
    <p:sldId id="1152" r:id="rId5"/>
    <p:sldId id="115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26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1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3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6.png"/><Relationship Id="rId5" Type="http://schemas.openxmlformats.org/officeDocument/2006/relationships/image" Target="../media/image27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Integrale - Rotationskörper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Lässt man den Graphen einer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/>
                  <a:t> um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-Achse rotieren, so entsteht ein Rotationskörper, dessen Volumen man in einem vorgegeben Intervall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de-DE" sz="2400" i="1" dirty="0" err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err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de-DE" sz="2400" i="1" dirty="0" err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2400" dirty="0" smtClean="0"/>
                  <a:t> bestimmen kann.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pieren 2"/>
          <p:cNvGrpSpPr/>
          <p:nvPr/>
        </p:nvGrpSpPr>
        <p:grpSpPr>
          <a:xfrm>
            <a:off x="1145411" y="3068960"/>
            <a:ext cx="6853179" cy="2802515"/>
            <a:chOff x="777651" y="3290781"/>
            <a:chExt cx="6853179" cy="2802515"/>
          </a:xfrm>
        </p:grpSpPr>
        <p:grpSp>
          <p:nvGrpSpPr>
            <p:cNvPr id="42" name="Gruppieren 41"/>
            <p:cNvGrpSpPr/>
            <p:nvPr/>
          </p:nvGrpSpPr>
          <p:grpSpPr>
            <a:xfrm>
              <a:off x="777651" y="3290781"/>
              <a:ext cx="2603530" cy="2802515"/>
              <a:chOff x="777651" y="2132856"/>
              <a:chExt cx="2603530" cy="2802515"/>
            </a:xfrm>
          </p:grpSpPr>
          <p:pic>
            <p:nvPicPr>
              <p:cNvPr id="5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7651" y="2251503"/>
                <a:ext cx="2546235" cy="26838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Bogen 5"/>
              <p:cNvSpPr>
                <a:spLocks noChangeAspect="1"/>
              </p:cNvSpPr>
              <p:nvPr/>
            </p:nvSpPr>
            <p:spPr>
              <a:xfrm>
                <a:off x="2977052" y="3437130"/>
                <a:ext cx="115611" cy="305160"/>
              </a:xfrm>
              <a:prstGeom prst="arc">
                <a:avLst>
                  <a:gd name="adj1" fmla="val 16200000"/>
                  <a:gd name="adj2" fmla="val 5719014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7" name="Gerade Verbindung mit Pfeil 6"/>
              <p:cNvCxnSpPr/>
              <p:nvPr/>
            </p:nvCxnSpPr>
            <p:spPr>
              <a:xfrm flipV="1">
                <a:off x="969988" y="2235371"/>
                <a:ext cx="0" cy="10405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 Verbindung mit Pfeil 7"/>
              <p:cNvCxnSpPr/>
              <p:nvPr/>
            </p:nvCxnSpPr>
            <p:spPr>
              <a:xfrm>
                <a:off x="2919246" y="3589710"/>
                <a:ext cx="40463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hteck 8"/>
              <p:cNvSpPr/>
              <p:nvPr/>
            </p:nvSpPr>
            <p:spPr>
              <a:xfrm>
                <a:off x="3150580" y="3531905"/>
                <a:ext cx="230601" cy="271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600" dirty="0" smtClean="0">
                    <a:solidFill>
                      <a:srgbClr val="000000"/>
                    </a:solidFill>
                  </a:rPr>
                  <a:t>x</a:t>
                </a:r>
                <a:endParaRPr lang="de-DE" sz="1600" baseline="-25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Rechteck 9"/>
                  <p:cNvSpPr/>
                  <p:nvPr/>
                </p:nvSpPr>
                <p:spPr>
                  <a:xfrm>
                    <a:off x="2075118" y="2632084"/>
                    <a:ext cx="497295" cy="27178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0" hangingPunct="0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𝑓</m:t>
                          </m:r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de-DE" sz="1600" dirty="0">
                      <a:solidFill>
                        <a:srgbClr val="0000FF"/>
                      </a:solidFill>
                      <a:latin typeface="Albany" pitchFamily="18"/>
                    </a:endParaRPr>
                  </a:p>
                </p:txBody>
              </p:sp>
            </mc:Choice>
            <mc:Fallback xmlns="">
              <p:sp>
                <p:nvSpPr>
                  <p:cNvPr id="10" name="Rechteck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5118" y="2632084"/>
                    <a:ext cx="497295" cy="271780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r="-18293" b="-40909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" name="Ellipse 10"/>
              <p:cNvSpPr/>
              <p:nvPr/>
            </p:nvSpPr>
            <p:spPr>
              <a:xfrm>
                <a:off x="1069467" y="3127266"/>
                <a:ext cx="231222" cy="924889"/>
              </a:xfrm>
              <a:prstGeom prst="ellipse">
                <a:avLst/>
              </a:prstGeom>
              <a:noFill/>
              <a:ln w="12700">
                <a:solidFill>
                  <a:srgbClr val="0000FF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2" name="Gerade Verbindung mit Pfeil 11"/>
              <p:cNvCxnSpPr/>
              <p:nvPr/>
            </p:nvCxnSpPr>
            <p:spPr>
              <a:xfrm flipV="1">
                <a:off x="1177012" y="3532770"/>
                <a:ext cx="0" cy="12354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mit Pfeil 12"/>
              <p:cNvCxnSpPr/>
              <p:nvPr/>
            </p:nvCxnSpPr>
            <p:spPr>
              <a:xfrm flipV="1">
                <a:off x="2787503" y="3523362"/>
                <a:ext cx="0" cy="12354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hteck 13"/>
              <p:cNvSpPr/>
              <p:nvPr/>
            </p:nvSpPr>
            <p:spPr>
              <a:xfrm>
                <a:off x="1046790" y="3597694"/>
                <a:ext cx="239610" cy="271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600" dirty="0" smtClean="0">
                    <a:solidFill>
                      <a:srgbClr val="000000"/>
                    </a:solidFill>
                  </a:rPr>
                  <a:t>a</a:t>
                </a:r>
                <a:endParaRPr lang="de-DE" sz="1600" baseline="-25000" dirty="0"/>
              </a:p>
            </p:txBody>
          </p:sp>
          <p:sp>
            <p:nvSpPr>
              <p:cNvPr id="15" name="Rechteck 14"/>
              <p:cNvSpPr/>
              <p:nvPr/>
            </p:nvSpPr>
            <p:spPr>
              <a:xfrm>
                <a:off x="2661881" y="3597694"/>
                <a:ext cx="239610" cy="271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600" dirty="0">
                    <a:solidFill>
                      <a:srgbClr val="000000"/>
                    </a:solidFill>
                  </a:rPr>
                  <a:t>b</a:t>
                </a:r>
                <a:endParaRPr lang="de-DE" sz="1600" baseline="-25000" dirty="0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1676760" y="2791439"/>
                <a:ext cx="231222" cy="1606203"/>
              </a:xfrm>
              <a:prstGeom prst="ellipse">
                <a:avLst/>
              </a:prstGeom>
              <a:noFill/>
              <a:ln w="12700">
                <a:solidFill>
                  <a:srgbClr val="0000FF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2695889" y="3325611"/>
                <a:ext cx="191093" cy="522076"/>
              </a:xfrm>
              <a:prstGeom prst="ellipse">
                <a:avLst/>
              </a:prstGeom>
              <a:noFill/>
              <a:ln w="12700">
                <a:solidFill>
                  <a:srgbClr val="0000FF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Rechteck 18"/>
              <p:cNvSpPr/>
              <p:nvPr/>
            </p:nvSpPr>
            <p:spPr>
              <a:xfrm>
                <a:off x="962722" y="2132856"/>
                <a:ext cx="2872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600" dirty="0" smtClean="0">
                    <a:solidFill>
                      <a:srgbClr val="000000"/>
                    </a:solidFill>
                  </a:rPr>
                  <a:t>y</a:t>
                </a:r>
                <a:endParaRPr lang="de-DE" sz="1600" baseline="-250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Abgerundetes Rechteck 42"/>
                <p:cNvSpPr/>
                <p:nvPr/>
              </p:nvSpPr>
              <p:spPr>
                <a:xfrm>
                  <a:off x="4606494" y="4127408"/>
                  <a:ext cx="3024336" cy="1062121"/>
                </a:xfrm>
                <a:prstGeom prst="roundRect">
                  <a:avLst>
                    <a:gd name="adj" fmla="val 17878"/>
                  </a:avLst>
                </a:prstGeom>
                <a:solidFill>
                  <a:srgbClr val="CCFFCC"/>
                </a:solidFill>
                <a:ln>
                  <a:noFill/>
                </a:ln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r>
                          <a:rPr lang="de-DE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de-DE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π</m:t>
                        </m:r>
                        <m:nary>
                          <m:naryPr>
                            <m:limLoc m:val="undOvr"/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  <m:sup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e-DE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de-DE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de-DE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𝑑𝑥</m:t>
                        </m:r>
                      </m:oMath>
                    </m:oMathPara>
                  </a14:m>
                  <a:endParaRPr lang="de-DE" sz="2000" dirty="0">
                    <a:solidFill>
                      <a:schemeClr val="tx1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43" name="Abgerundetes Rechteck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6494" y="4127408"/>
                  <a:ext cx="3024336" cy="1062121"/>
                </a:xfrm>
                <a:prstGeom prst="roundRect">
                  <a:avLst>
                    <a:gd name="adj" fmla="val 17878"/>
                  </a:avLst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477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Berechne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0;2</m:t>
                        </m:r>
                      </m:e>
                    </m:d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de-DE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  <a:endParaRPr lang="de-DE" sz="2400" i="1" dirty="0" smtClean="0"/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483768" y="2316388"/>
                <a:ext cx="4661212" cy="1112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de-DE" sz="22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220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sSubSup>
                        <m:sSub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20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20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20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de-DE" sz="22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>
                              <a:latin typeface="Cambria Math"/>
                            </a:rPr>
                            <m:t>32</m:t>
                          </m:r>
                        </m:num>
                        <m:den>
                          <m:r>
                            <a:rPr lang="de-DE" sz="220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316388"/>
                <a:ext cx="4661212" cy="11126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erade Verbindung 5"/>
          <p:cNvSpPr/>
          <p:nvPr/>
        </p:nvSpPr>
        <p:spPr>
          <a:xfrm>
            <a:off x="2627784" y="3284984"/>
            <a:ext cx="28803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6228184" y="3284984"/>
            <a:ext cx="792088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4699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SzPts val="1072"/>
                  <a:buNone/>
                </a:pPr>
                <a:r>
                  <a:rPr lang="de-DE" sz="2400" dirty="0" smtClean="0"/>
                  <a:t>Für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+2</m:t>
                        </m:r>
                      </m:e>
                    </m:rad>
                  </m:oMath>
                </a14:m>
                <a:r>
                  <a:rPr lang="de-DE" sz="2400" dirty="0" smtClean="0"/>
                  <a:t> berechne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im </a:t>
                </a:r>
                <a:r>
                  <a:rPr lang="de-DE" sz="2400" dirty="0" smtClean="0"/>
                  <a:t>Intervall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[0;2]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de-DE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endParaRPr lang="de-DE" sz="2400" b="1" dirty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539552" y="3270009"/>
                <a:ext cx="5400600" cy="18871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de-DE" sz="22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sz="2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de-DE" sz="220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de-DE" sz="2200">
                                          <a:latin typeface="Cambria Math"/>
                                        </a:rPr>
                                        <m:t>+2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2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20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de-DE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sSubSup>
                        <m:sSub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20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20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20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DE" sz="2200">
                                  <a:latin typeface="Cambria Math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lang="de-DE" sz="2200">
                                  <a:latin typeface="Cambria Math"/>
                                </a:rPr>
                                <m:t>x</m:t>
                              </m:r>
                            </m:e>
                          </m:d>
                        </m:e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d>
                        <m:dPr>
                          <m:begChr m:val="["/>
                          <m:endChr m:val="]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>
                                  <a:latin typeface="Cambria Math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de-DE" sz="220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de-DE" sz="2200"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de-DE" sz="22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de-DE" sz="220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270009"/>
                <a:ext cx="5400600" cy="18871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erade Verbindung 6"/>
          <p:cNvSpPr/>
          <p:nvPr/>
        </p:nvSpPr>
        <p:spPr>
          <a:xfrm>
            <a:off x="4788024" y="5229200"/>
            <a:ext cx="64807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710202" y="4149080"/>
            <a:ext cx="36004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077" y="3283049"/>
            <a:ext cx="22288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6858500" y="3221854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500" y="3221854"/>
                <a:ext cx="328808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8185876" y="4241817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876" y="4241817"/>
                <a:ext cx="328808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/>
          <p:cNvSpPr/>
          <p:nvPr/>
        </p:nvSpPr>
        <p:spPr>
          <a:xfrm>
            <a:off x="7559840" y="3704037"/>
            <a:ext cx="144016" cy="1141623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6825623" y="3940960"/>
            <a:ext cx="119022" cy="667776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3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5025039" y="4235653"/>
            <a:ext cx="1669439" cy="14068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2005 – Analysis I 2c)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Rotationskörper: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𝑡</m:t>
                    </m:r>
                    <m:r>
                      <a:rPr lang="de-DE" sz="2400">
                        <a:latin typeface="Cambria Math"/>
                      </a:rPr>
                      <m:t>⋅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cos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;−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≤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de-DE" sz="2400" dirty="0" smtClean="0"/>
              </a:p>
              <a:p>
                <a:pPr marL="0" lvl="0" indent="0">
                  <a:buNone/>
                </a:pPr>
                <a:r>
                  <a:rPr lang="de-DE" sz="2400" dirty="0" smtClean="0"/>
                  <a:t>Das </a:t>
                </a:r>
                <a:r>
                  <a:rPr lang="de-DE" sz="2400" dirty="0"/>
                  <a:t>Schaubild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schließt mit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eine Fläche ein. Bei Rotation dieser Fläche um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entsteht ein </a:t>
                </a:r>
                <a:r>
                  <a:rPr lang="de-DE" sz="2400" dirty="0" smtClean="0"/>
                  <a:t>Dreh-körper</a:t>
                </a:r>
                <a:r>
                  <a:rPr lang="de-DE" sz="2400" dirty="0"/>
                  <a:t>. Berechnen Sie dessen Volumen in Abhängigkeit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𝑡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2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>
                    <a:solidFill>
                      <a:srgbClr val="FF0000"/>
                    </a:solidFill>
                  </a:rPr>
                  <a:t>:</a:t>
                </a: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DE" sz="2200">
                                  <a:latin typeface="Cambria Math"/>
                                </a:rPr>
                                <m:t>π</m:t>
                              </m:r>
                            </m:num>
                            <m:den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de-DE" sz="2200">
                                  <a:latin typeface="Cambria Math"/>
                                </a:rPr>
                                <m:t>π</m:t>
                              </m:r>
                            </m:num>
                            <m:den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200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de-DE" sz="2200">
                                      <a:latin typeface="Cambria Math"/>
                                    </a:rPr>
                                    <m:t>⋅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sz="2200"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a:rPr lang="de-DE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  <m:r>
                        <a:rPr lang="de-DE" sz="22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r>
                        <a:rPr lang="de-DE" sz="220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200" i="1">
                          <a:latin typeface="Cambria Math"/>
                        </a:rPr>
                        <m:t> </m:t>
                      </m:r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DE" sz="2200">
                                  <a:latin typeface="Cambria Math"/>
                                </a:rPr>
                                <m:t>π</m:t>
                              </m:r>
                            </m:num>
                            <m:den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de-DE" sz="2200">
                                  <a:latin typeface="Cambria Math"/>
                                </a:rPr>
                                <m:t>π</m:t>
                              </m:r>
                            </m:num>
                            <m:den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2200"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a:rPr lang="de-DE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  <m:r>
                        <a:rPr lang="de-DE" sz="2200">
                          <a:latin typeface="Cambria Math"/>
                        </a:rPr>
                        <m:t>≈1,57⋅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r>
                        <a:rPr lang="de-DE" sz="220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sz="220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2200" dirty="0">
                  <a:latin typeface="Albany" pitchFamily="18"/>
                </a:endParaRP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platzhalter 6"/>
          <p:cNvSpPr txBox="1">
            <a:spLocks/>
          </p:cNvSpPr>
          <p:nvPr/>
        </p:nvSpPr>
        <p:spPr>
          <a:xfrm>
            <a:off x="4355976" y="3657645"/>
            <a:ext cx="3312368" cy="563443"/>
          </a:xfrm>
          <a:prstGeom prst="rect">
            <a:avLst/>
          </a:prstGeom>
        </p:spPr>
        <p:txBody>
          <a:bodyPr vert="horz" wrap="square" lIns="100794" tIns="50397" rIns="100794" bIns="50397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marL="0" indent="0">
              <a:spcAft>
                <a:spcPts val="0"/>
              </a:spcAft>
              <a:buSzPts val="1072"/>
              <a:buFont typeface="StarSymbol"/>
              <a:buNone/>
            </a:pPr>
            <a:r>
              <a:rPr lang="de-DE" sz="1000" b="1" dirty="0" smtClean="0">
                <a:solidFill>
                  <a:srgbClr val="FF0000"/>
                </a:solidFill>
                <a:latin typeface="Tw Cen MT"/>
              </a:rPr>
              <a:t>Dieses Integral kann nur mit dem GTR berechnet werden. Die erforderliche Integrationstechnik wird in der Schule nicht mehr unterrichtet!</a:t>
            </a:r>
            <a:endParaRPr lang="de-DE" sz="1000" b="1" dirty="0">
              <a:solidFill>
                <a:srgbClr val="FF0000"/>
              </a:solidFill>
              <a:latin typeface="Tw Cen MT"/>
            </a:endParaRPr>
          </a:p>
        </p:txBody>
      </p:sp>
      <p:sp>
        <p:nvSpPr>
          <p:cNvPr id="7" name="Gerade Verbindung 6"/>
          <p:cNvSpPr/>
          <p:nvPr/>
        </p:nvSpPr>
        <p:spPr>
          <a:xfrm>
            <a:off x="971600" y="5157192"/>
            <a:ext cx="54006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7020272" y="5157192"/>
            <a:ext cx="136815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835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800" dirty="0" smtClean="0"/>
              <a:t>Rotation um parallele Achsen</a:t>
            </a:r>
            <a:endParaRPr lang="de-DE" sz="3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Wie berechnet man das Volumen eines Rotationskörpers</a:t>
                </a:r>
                <a:r>
                  <a:rPr lang="de-DE" sz="2400" dirty="0"/>
                  <a:t>, der um eine Parallele zur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 oder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/>
                  <a:t>-Achse rotiert</a:t>
                </a:r>
                <a:r>
                  <a:rPr lang="de-DE" sz="2400" dirty="0" smtClean="0"/>
                  <a:t>?</a:t>
                </a:r>
              </a:p>
              <a:p>
                <a:pPr marL="0" lvl="0" indent="0">
                  <a:buNone/>
                </a:pPr>
                <a:endParaRPr lang="de-DE" sz="800" dirty="0"/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Lösung: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Verschiebe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so, dass die neue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𝑔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um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bzw. um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/>
                  <a:t>-Achse rotiert.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Berechne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 smtClean="0"/>
                  <a:t> bzw.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mit den bekannten Formeln.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Die Berechnungen sind meist sehr aufwändig. Entsprechend selten kommt diese Aufgabenstellung im Abitur vor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r="-8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6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</Words>
  <Application>Microsoft Office PowerPoint</Application>
  <PresentationFormat>Bildschirmpräsentation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7" baseType="lpstr">
      <vt:lpstr>MS Gothic</vt:lpstr>
      <vt:lpstr>Albany</vt:lpstr>
      <vt:lpstr>Andale Sans UI</vt:lpstr>
      <vt:lpstr>Arial</vt:lpstr>
      <vt:lpstr>Calibri</vt:lpstr>
      <vt:lpstr>Cambria Math</vt:lpstr>
      <vt:lpstr>StarSymbol</vt:lpstr>
      <vt:lpstr>Tahoma</vt:lpstr>
      <vt:lpstr>Tw Cen MT</vt:lpstr>
      <vt:lpstr>Wingdings</vt:lpstr>
      <vt:lpstr>Wingdings 2</vt:lpstr>
      <vt:lpstr>Galathea</vt:lpstr>
      <vt:lpstr>Integrale - Rotationskörper</vt:lpstr>
      <vt:lpstr>Rechenbeispiel 1</vt:lpstr>
      <vt:lpstr>Rechenbeispiel 2</vt:lpstr>
      <vt:lpstr>Wahlteil 2005 – Analysis I 2c)</vt:lpstr>
      <vt:lpstr>Rotation um parallele Achsen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275</cp:revision>
  <dcterms:created xsi:type="dcterms:W3CDTF">2013-03-17T05:38:34Z</dcterms:created>
  <dcterms:modified xsi:type="dcterms:W3CDTF">2018-01-25T17:45:46Z</dcterms:modified>
</cp:coreProperties>
</file>